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ink/ink1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6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762" r:id="rId38"/>
    <p:sldId id="1684" r:id="rId39"/>
    <p:sldId id="1675" r:id="rId40"/>
    <p:sldId id="1687" r:id="rId41"/>
    <p:sldId id="1690" r:id="rId42"/>
    <p:sldId id="1688" r:id="rId43"/>
    <p:sldId id="1691" r:id="rId44"/>
    <p:sldId id="1747" r:id="rId45"/>
    <p:sldId id="319" r:id="rId46"/>
    <p:sldId id="1360" r:id="rId47"/>
    <p:sldId id="1726" r:id="rId48"/>
    <p:sldId id="1357" r:id="rId49"/>
    <p:sldId id="1381" r:id="rId50"/>
    <p:sldId id="1348" r:id="rId51"/>
    <p:sldId id="1674" r:id="rId52"/>
    <p:sldId id="1681" r:id="rId53"/>
    <p:sldId id="1725" r:id="rId54"/>
    <p:sldId id="1692" r:id="rId55"/>
    <p:sldId id="1693" r:id="rId56"/>
    <p:sldId id="1731" r:id="rId57"/>
    <p:sldId id="1730" r:id="rId58"/>
    <p:sldId id="1732" r:id="rId59"/>
    <p:sldId id="1733" r:id="rId60"/>
    <p:sldId id="1694" r:id="rId61"/>
    <p:sldId id="1695" r:id="rId62"/>
    <p:sldId id="1701" r:id="rId63"/>
    <p:sldId id="1678" r:id="rId64"/>
    <p:sldId id="1707" r:id="rId65"/>
    <p:sldId id="1703" r:id="rId66"/>
    <p:sldId id="1706" r:id="rId67"/>
    <p:sldId id="1714" r:id="rId68"/>
    <p:sldId id="1185" r:id="rId69"/>
    <p:sldId id="1699" r:id="rId70"/>
    <p:sldId id="1735" r:id="rId71"/>
    <p:sldId id="1705" r:id="rId72"/>
    <p:sldId id="1723" r:id="rId73"/>
    <p:sldId id="1361" r:id="rId74"/>
    <p:sldId id="1727" r:id="rId75"/>
    <p:sldId id="1393" r:id="rId76"/>
    <p:sldId id="1748" r:id="rId77"/>
    <p:sldId id="1761" r:id="rId78"/>
    <p:sldId id="1382" r:id="rId79"/>
    <p:sldId id="1352" r:id="rId80"/>
    <p:sldId id="1722" r:id="rId81"/>
    <p:sldId id="1396" r:id="rId82"/>
    <p:sldId id="1749" r:id="rId83"/>
    <p:sldId id="1750" r:id="rId84"/>
    <p:sldId id="1751" r:id="rId85"/>
    <p:sldId id="1753" r:id="rId86"/>
    <p:sldId id="1757" r:id="rId87"/>
    <p:sldId id="1754" r:id="rId88"/>
    <p:sldId id="1711" r:id="rId89"/>
    <p:sldId id="1673" r:id="rId90"/>
    <p:sldId id="1756" r:id="rId91"/>
    <p:sldId id="1758" r:id="rId92"/>
    <p:sldId id="1759" r:id="rId93"/>
    <p:sldId id="1356" r:id="rId94"/>
    <p:sldId id="1719" r:id="rId95"/>
    <p:sldId id="1760" r:id="rId96"/>
    <p:sldId id="1736" r:id="rId97"/>
    <p:sldId id="1741" r:id="rId98"/>
    <p:sldId id="1737" r:id="rId99"/>
    <p:sldId id="1744" r:id="rId100"/>
    <p:sldId id="1738" r:id="rId101"/>
    <p:sldId id="1743" r:id="rId102"/>
    <p:sldId id="1739" r:id="rId103"/>
    <p:sldId id="1745" r:id="rId104"/>
    <p:sldId id="1716" r:id="rId105"/>
    <p:sldId id="1740" r:id="rId106"/>
    <p:sldId id="1353" r:id="rId107"/>
    <p:sldId id="1720" r:id="rId108"/>
    <p:sldId id="1729" r:id="rId109"/>
    <p:sldId id="1398" r:id="rId110"/>
    <p:sldId id="1368" r:id="rId111"/>
    <p:sldId id="1339" r:id="rId112"/>
    <p:sldId id="1082" r:id="rId113"/>
    <p:sldId id="1355" r:id="rId114"/>
    <p:sldId id="1742" r:id="rId115"/>
    <p:sldId id="736" r:id="rId116"/>
    <p:sldId id="807" r:id="rId117"/>
    <p:sldId id="1106" r:id="rId118"/>
    <p:sldId id="1099" r:id="rId119"/>
    <p:sldId id="1098" r:id="rId120"/>
    <p:sldId id="742" r:id="rId121"/>
    <p:sldId id="743" r:id="rId122"/>
    <p:sldId id="808" r:id="rId123"/>
    <p:sldId id="1108" r:id="rId124"/>
    <p:sldId id="815" r:id="rId125"/>
    <p:sldId id="816" r:id="rId126"/>
    <p:sldId id="1109" r:id="rId127"/>
    <p:sldId id="809" r:id="rId128"/>
    <p:sldId id="793" r:id="rId129"/>
    <p:sldId id="812" r:id="rId130"/>
    <p:sldId id="813" r:id="rId131"/>
    <p:sldId id="1367" r:id="rId132"/>
    <p:sldId id="1721" r:id="rId133"/>
    <p:sldId id="1696" r:id="rId134"/>
    <p:sldId id="296" r:id="rId135"/>
    <p:sldId id="291" r:id="rId136"/>
    <p:sldId id="302" r:id="rId137"/>
    <p:sldId id="269" r:id="rId138"/>
    <p:sldId id="290" r:id="rId139"/>
    <p:sldId id="281" r:id="rId140"/>
    <p:sldId id="270" r:id="rId141"/>
    <p:sldId id="278" r:id="rId142"/>
    <p:sldId id="289" r:id="rId143"/>
    <p:sldId id="286" r:id="rId144"/>
    <p:sldId id="1728" r:id="rId145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84"/>
            <p14:sldId id="1675"/>
            <p14:sldId id="1687"/>
            <p14:sldId id="1690"/>
            <p14:sldId id="1688"/>
            <p14:sldId id="1691"/>
            <p14:sldId id="1747"/>
            <p14:sldId id="319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348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27"/>
            <p14:sldId id="1393"/>
            <p14:sldId id="1748"/>
            <p14:sldId id="1761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396"/>
            <p14:sldId id="1749"/>
            <p14:sldId id="1750"/>
            <p14:sldId id="1751"/>
            <p14:sldId id="1753"/>
            <p14:sldId id="1757"/>
            <p14:sldId id="1754"/>
            <p14:sldId id="1711"/>
            <p14:sldId id="1673"/>
            <p14:sldId id="1756"/>
            <p14:sldId id="1758"/>
            <p14:sldId id="1759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60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/>
        </p14:section>
        <p14:section name="--- Mód 06 - Comunicação" id="{24A211A7-EED6-4EC2-8BF2-FCB24B9B0C4E}">
          <p14:sldIdLst>
            <p14:sldId id="1367"/>
            <p14:sldId id="1721"/>
            <p14:sldId id="1696"/>
          </p14:sldIdLst>
        </p14:section>
        <p14:section name="--- Mód 07 - Final" id="{7ABCD037-2B7D-457E-AB8A-9961A3A6DBB6}">
          <p14:sldIdLst/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4470" dt="2022-10-14T12:38:26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6" autoAdjust="0"/>
    <p:restoredTop sz="78947" autoAdjust="0"/>
  </p:normalViewPr>
  <p:slideViewPr>
    <p:cSldViewPr snapToGrid="0">
      <p:cViewPr varScale="1">
        <p:scale>
          <a:sx n="53" d="100"/>
          <a:sy n="53" d="100"/>
        </p:scale>
        <p:origin x="1038" y="6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microsoft.com/office/2016/11/relationships/changesInfo" Target="changesInfos/changesInfo1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microsoft.com/office/2015/10/relationships/revisionInfo" Target="revisionInfo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4T12:38:29.733" v="20072" actId="2057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4T03:52:32.656" v="19522" actId="20578"/>
        <pc:sldMkLst>
          <pc:docMk/>
          <pc:sldMk cId="1073462079" sldId="1339"/>
        </pc:sldMkLst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05T05:17:22.237" v="6127" actId="14100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">
        <pc:chgData name="Nathália Demetrio" userId="73b6c4bd58836735" providerId="LiveId" clId="{C00AA7F5-0EC5-4656-84E5-B1513740F2F9}" dt="2022-10-14T04:45:47.362" v="19689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04:44:51.287" v="19661" actId="20577"/>
          <ac:spMkLst>
            <pc:docMk/>
            <pc:sldMk cId="2882203051" sldId="1396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5:08.581" v="19672" actId="1076"/>
          <ac:picMkLst>
            <pc:docMk/>
            <pc:sldMk cId="2882203051" sldId="1396"/>
            <ac:picMk id="3" creationId="{128FE238-4603-04F6-D15C-4D289E68C986}"/>
          </ac:picMkLst>
        </pc:picChg>
        <pc:picChg chg="add mod">
          <ac:chgData name="Nathália Demetrio" userId="73b6c4bd58836735" providerId="LiveId" clId="{C00AA7F5-0EC5-4656-84E5-B1513740F2F9}" dt="2022-10-14T04:45:47.362" v="19689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mod">
          <ac:chgData name="Nathália Demetrio" userId="73b6c4bd58836735" providerId="LiveId" clId="{C00AA7F5-0EC5-4656-84E5-B1513740F2F9}" dt="2022-10-14T04:45:04.994" v="19670" actId="1076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4T04:45:46.042" v="19688" actId="1076"/>
          <ac:picMkLst>
            <pc:docMk/>
            <pc:sldMk cId="2882203051" sldId="1396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08T20:30:52.064" v="8386" actId="732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08T17:25:25.702" v="7024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mod modCrop">
          <ac:chgData name="Nathália Demetrio" userId="73b6c4bd58836735" providerId="LiveId" clId="{C00AA7F5-0EC5-4656-84E5-B1513740F2F9}" dt="2022-10-08T20:30:52.064" v="8386" actId="732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mod">
          <ac:chgData name="Nathália Demetrio" userId="73b6c4bd58836735" providerId="LiveId" clId="{C00AA7F5-0EC5-4656-84E5-B1513740F2F9}" dt="2022-10-08T20:30:42.451" v="8384" actId="20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mod modAnim">
        <pc:chgData name="Nathália Demetrio" userId="73b6c4bd58836735" providerId="LiveId" clId="{C00AA7F5-0EC5-4656-84E5-B1513740F2F9}" dt="2022-10-14T12:38:29.733" v="20072" actId="2057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4T12:10:20.567" v="20062" actId="5793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">
          <ac:chgData name="Nathália Demetrio" userId="73b6c4bd58836735" providerId="LiveId" clId="{C00AA7F5-0EC5-4656-84E5-B1513740F2F9}" dt="2022-10-14T12:10:09.136" v="20053" actId="22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4T12:38:29.733" v="20072" actId="20577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4T00:29:48.589" v="16948" actId="1036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delSp modSp add mod modAnim">
        <pc:chgData name="Nathália Demetrio" userId="73b6c4bd58836735" providerId="LiveId" clId="{C00AA7F5-0EC5-4656-84E5-B1513740F2F9}" dt="2022-10-10T12:04:33.995" v="9835" actId="1076"/>
        <pc:sldMkLst>
          <pc:docMk/>
          <pc:sldMk cId="1779687998" sldId="1696"/>
        </pc:sldMkLst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mod">
          <ac:chgData name="Nathália Demetrio" userId="73b6c4bd58836735" providerId="LiveId" clId="{C00AA7F5-0EC5-4656-84E5-B1513740F2F9}" dt="2022-10-10T12:04:32.643" v="9834" actId="1076"/>
          <ac:picMkLst>
            <pc:docMk/>
            <pc:sldMk cId="1779687998" sldId="1696"/>
            <ac:picMk id="18" creationId="{54D29642-C761-2122-8B37-1544C9C2AB7D}"/>
          </ac:picMkLst>
        </pc:picChg>
        <pc:picChg chg="mod">
          <ac:chgData name="Nathália Demetrio" userId="73b6c4bd58836735" providerId="LiveId" clId="{C00AA7F5-0EC5-4656-84E5-B1513740F2F9}" dt="2022-10-10T12:04:33.995" v="9835" actId="1076"/>
          <ac:picMkLst>
            <pc:docMk/>
            <pc:sldMk cId="1779687998" sldId="1696"/>
            <ac:picMk id="20" creationId="{31D8C66B-EA19-6E61-89D1-85DEAD96CC8A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4T04:56:31.728" v="19950" actId="1076"/>
        <pc:sldMkLst>
          <pc:docMk/>
          <pc:sldMk cId="240633471" sldId="1711"/>
        </pc:sldMkLst>
        <pc:picChg chg="mod">
          <ac:chgData name="Nathália Demetrio" userId="73b6c4bd58836735" providerId="LiveId" clId="{C00AA7F5-0EC5-4656-84E5-B1513740F2F9}" dt="2022-10-14T04:56:31.728" v="1995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03:45:27.553" v="19498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delSp ord">
        <pc:chgData name="Nathália Demetrio" userId="73b6c4bd58836735" providerId="LiveId" clId="{C00AA7F5-0EC5-4656-84E5-B1513740F2F9}" dt="2022-10-14T04:44:24.889" v="19632" actId="478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4T04:44:14.076" v="19626"/>
        <pc:sldMkLst>
          <pc:docMk/>
          <pc:sldMk cId="142033939" sldId="1748"/>
        </pc:sldMkLst>
      </pc:sldChg>
      <pc:sldChg chg="addSp delSp modSp add mod">
        <pc:chgData name="Nathália Demetrio" userId="73b6c4bd58836735" providerId="LiveId" clId="{C00AA7F5-0EC5-4656-84E5-B1513740F2F9}" dt="2022-10-14T04:56:48.162" v="19951" actId="1076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04:56:48.162" v="19951" actId="1076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modAnim modNotesTx">
        <pc:chgData name="Nathália Demetrio" userId="73b6c4bd58836735" providerId="LiveId" clId="{C00AA7F5-0EC5-4656-84E5-B1513740F2F9}" dt="2022-10-14T04:51:23.868" v="19810"/>
        <pc:sldMkLst>
          <pc:docMk/>
          <pc:sldMk cId="1721007359" sldId="1750"/>
        </pc:sldMkLst>
        <pc:spChg chg="add mod">
          <ac:chgData name="Nathália Demetrio" userId="73b6c4bd58836735" providerId="LiveId" clId="{C00AA7F5-0EC5-4656-84E5-B1513740F2F9}" dt="2022-10-14T04:48:03.691" v="19763" actId="1076"/>
          <ac:spMkLst>
            <pc:docMk/>
            <pc:sldMk cId="1721007359" sldId="1750"/>
            <ac:spMk id="3" creationId="{9237866E-AC74-25AB-EE56-67778CAED2C5}"/>
          </ac:spMkLst>
        </pc:spChg>
        <pc:picChg chg="add mod">
          <ac:chgData name="Nathália Demetrio" userId="73b6c4bd58836735" providerId="LiveId" clId="{C00AA7F5-0EC5-4656-84E5-B1513740F2F9}" dt="2022-10-14T04:49:17.785" v="19776" actId="1076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04:49:20.516" v="19777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">
        <pc:chgData name="Nathália Demetrio" userId="73b6c4bd58836735" providerId="LiveId" clId="{C00AA7F5-0EC5-4656-84E5-B1513740F2F9}" dt="2022-10-14T04:49:43.188" v="19784" actId="1076"/>
        <pc:sldMkLst>
          <pc:docMk/>
          <pc:sldMk cId="3683865499" sldId="1751"/>
        </pc:sldMkLst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picChg chg="add mod">
          <ac:chgData name="Nathália Demetrio" userId="73b6c4bd58836735" providerId="LiveId" clId="{C00AA7F5-0EC5-4656-84E5-B1513740F2F9}" dt="2022-10-14T04:48:50.409" v="19770" actId="1076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04:49:32.374" v="19781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add">
        <pc:chgData name="Nathália Demetrio" userId="73b6c4bd58836735" providerId="LiveId" clId="{C00AA7F5-0EC5-4656-84E5-B1513740F2F9}" dt="2022-10-14T04:50:50.188" v="19807"/>
        <pc:sldMkLst>
          <pc:docMk/>
          <pc:sldMk cId="1162589210" sldId="1753"/>
        </pc:sldMkLst>
      </pc:sldChg>
      <pc:sldChg chg="addSp delSp modSp add mod modNotesTx">
        <pc:chgData name="Nathália Demetrio" userId="73b6c4bd58836735" providerId="LiveId" clId="{C00AA7F5-0EC5-4656-84E5-B1513740F2F9}" dt="2022-10-14T04:57:32.951" v="19966" actId="1076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4T04:52:31.882" v="19839" actId="20577"/>
          <ac:spMkLst>
            <pc:docMk/>
            <pc:sldMk cId="1500155198" sldId="175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7:31.260" v="19965" actId="1076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7:03.657" v="19953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4T04:57:15.140" v="19959" actId="1076"/>
          <ac:picMkLst>
            <pc:docMk/>
            <pc:sldMk cId="1500155198" sldId="1754"/>
            <ac:picMk id="5" creationId="{9E49CE53-7184-63B3-80D9-44988ADFD883}"/>
          </ac:picMkLst>
        </pc:picChg>
        <pc:picChg chg="add mod">
          <ac:chgData name="Nathália Demetrio" userId="73b6c4bd58836735" providerId="LiveId" clId="{C00AA7F5-0EC5-4656-84E5-B1513740F2F9}" dt="2022-10-14T04:57:32.951" v="19966" actId="1076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3:53.687" v="19885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4T04:56:56.253" v="19952" actId="1076"/>
        <pc:sldMkLst>
          <pc:docMk/>
          <pc:sldMk cId="1191000281" sldId="1757"/>
        </pc:sldMkLst>
        <pc:spChg chg="add mod">
          <ac:chgData name="Nathália Demetrio" userId="73b6c4bd58836735" providerId="LiveId" clId="{C00AA7F5-0EC5-4656-84E5-B1513740F2F9}" dt="2022-10-14T04:54:18.188" v="19892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6:56.253" v="19952" actId="1076"/>
          <ac:picMkLst>
            <pc:docMk/>
            <pc:sldMk cId="1191000281" sldId="1757"/>
            <ac:picMk id="4" creationId="{88771115-F745-80C7-078E-E0D7D66A34DA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5:18.509" v="19927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4T04:54:29.995" v="19908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4:56:14.701" v="19945" actId="1076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46.019" v="19937" actId="1076"/>
          <ac:picMkLst>
            <pc:docMk/>
            <pc:sldMk cId="2884600947" sldId="1759"/>
            <ac:picMk id="3" creationId="{A5CE09F2-0CB8-238C-4A17-4E3382CE11CC}"/>
          </ac:picMkLst>
        </pc:picChg>
        <pc:picChg chg="add mod">
          <ac:chgData name="Nathália Demetrio" userId="73b6c4bd58836735" providerId="LiveId" clId="{C00AA7F5-0EC5-4656-84E5-B1513740F2F9}" dt="2022-10-14T04:55:51.602" v="19940" actId="1076"/>
          <ac:picMkLst>
            <pc:docMk/>
            <pc:sldMk cId="2884600947" sldId="1759"/>
            <ac:picMk id="4" creationId="{D307C6AF-6755-7E08-B23D-6C52526A6121}"/>
          </ac:picMkLst>
        </pc:picChg>
        <pc:picChg chg="add mod">
          <ac:chgData name="Nathália Demetrio" userId="73b6c4bd58836735" providerId="LiveId" clId="{C00AA7F5-0EC5-4656-84E5-B1513740F2F9}" dt="2022-10-14T04:56:14.701" v="19945" actId="1076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10:17:39.345" v="19989" actId="20577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4T10:09:06.809" v="19979" actId="20577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 modCrop">
          <ac:chgData name="Nathália Demetrio" userId="73b6c4bd58836735" providerId="LiveId" clId="{C00AA7F5-0EC5-4656-84E5-B1513740F2F9}" dt="2022-10-14T10:10:38.921" v="19986" actId="1076"/>
          <ac:picMkLst>
            <pc:docMk/>
            <pc:sldMk cId="2538059023" sldId="1760"/>
            <ac:picMk id="4" creationId="{4A791463-F604-D194-7CB9-A4EB1D39F98A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licyviz.com/2021/02/11/inside-better-data-visualizations-a-guide-for-scholars-researchers-and-wonks/" TargetMode="External"/><Relationship Id="rId4" Type="http://schemas.openxmlformats.org/officeDocument/2006/relationships/hyperlink" Target="https://wilkelab.org/SDS375/schedule.html" TargetMode="Externa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58931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6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Banco de dados</a:t>
            </a:r>
          </a:p>
          <a:p>
            <a:r>
              <a:rPr lang="pt-BR"/>
              <a:t>Hdfs</a:t>
            </a:r>
          </a:p>
          <a:p>
            <a:r>
              <a:rPr lang="pt-BR"/>
              <a:t>Data lake ~ formato natural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00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2115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6037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55707"/>
            <a:r>
              <a:rPr lang="en-US" dirty="0"/>
              <a:t>….</a:t>
            </a:r>
            <a:r>
              <a:rPr lang="en-US" sz="1400" b="1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00" b="1" dirty="0" err="1">
                <a:solidFill>
                  <a:srgbClr val="505050"/>
                </a:solidFill>
                <a:latin typeface="Calibri Light" panose="020F0302020204030204"/>
              </a:rPr>
              <a:t>Ganhos</a:t>
            </a:r>
            <a:endParaRPr lang="en-US" sz="1400" b="1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Cada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variável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é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representada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de forma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única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Ao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decodificar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gráficos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tornamos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sua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comunicação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mais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clara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e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intencional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Por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ter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como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base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uma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linguagem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cientifica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otimiza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reprodutibilidade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Fomenta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análise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semântica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dos dados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13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/>
              </a:rPr>
              <a:t>https://www.data-to-viz.com/</a:t>
            </a:r>
            <a:r>
              <a:rPr lang="pt-BR" sz="1200" dirty="0"/>
              <a:t>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https://clauswilke.com/dataviz/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https://wilkelab.org/SDS375/schedule.</a:t>
            </a:r>
            <a:r>
              <a:rPr lang="pt-BR" sz="1050" dirty="0">
                <a:hlinkClick r:id="rId4"/>
              </a:rPr>
              <a:t>html</a:t>
            </a: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https://www.youtube.com/watch?v=gFFj22kjlZk&amp;list=PLfv89tPxlTiVIrwuSBCISiBaGSH1CJR5-&amp;index=1</a:t>
            </a:r>
            <a:r>
              <a:rPr lang="pt-BR" sz="1050" dirty="0"/>
              <a:t> </a:t>
            </a:r>
            <a:r>
              <a:rPr lang="pt-BR" sz="1200" dirty="0"/>
              <a:t> 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descrição dos capítulos do livro : </a:t>
            </a:r>
            <a:r>
              <a:rPr lang="pt-BR" sz="1200" dirty="0">
                <a:hlinkClick r:id="rId5"/>
              </a:rPr>
              <a:t>https://policyviz.com/2021/02/11/inside-better-data-visualizations-a-guide-for-scholars-researchers-and-wonks/</a:t>
            </a:r>
            <a:r>
              <a:rPr lang="pt-BR" sz="1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67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https://ardata-fr.github.io/flextable-book/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https://ardata-fr.github.io/flextable-gallery/gallery/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637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198.png"/><Relationship Id="rId4" Type="http://schemas.openxmlformats.org/officeDocument/2006/relationships/notesSlide" Target="../notesSlides/notesSlide10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4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10.png"/><Relationship Id="rId5" Type="http://schemas.openxmlformats.org/officeDocument/2006/relationships/customXml" Target="../ink/ink1.xml"/><Relationship Id="rId10" Type="http://schemas.openxmlformats.org/officeDocument/2006/relationships/image" Target="../media/image209.png"/><Relationship Id="rId4" Type="http://schemas.openxmlformats.org/officeDocument/2006/relationships/image" Target="../media/image205.png"/><Relationship Id="rId9" Type="http://schemas.openxmlformats.org/officeDocument/2006/relationships/image" Target="../media/image20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svg"/><Relationship Id="rId7" Type="http://schemas.openxmlformats.org/officeDocument/2006/relationships/image" Target="../media/image218.sv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7.png"/><Relationship Id="rId11" Type="http://schemas.openxmlformats.org/officeDocument/2006/relationships/image" Target="../media/image222.svg"/><Relationship Id="rId5" Type="http://schemas.openxmlformats.org/officeDocument/2006/relationships/image" Target="../media/image216.sv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sv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4.svg"/><Relationship Id="rId7" Type="http://schemas.openxmlformats.org/officeDocument/2006/relationships/image" Target="../media/image218.sv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7.png"/><Relationship Id="rId11" Type="http://schemas.openxmlformats.org/officeDocument/2006/relationships/image" Target="../media/image222.svg"/><Relationship Id="rId5" Type="http://schemas.openxmlformats.org/officeDocument/2006/relationships/image" Target="../media/image216.sv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193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4.svg"/><Relationship Id="rId5" Type="http://schemas.openxmlformats.org/officeDocument/2006/relationships/image" Target="../media/image223.png"/><Relationship Id="rId4" Type="http://schemas.openxmlformats.org/officeDocument/2006/relationships/slide" Target="slide104.xml"/><Relationship Id="rId9" Type="http://schemas.openxmlformats.org/officeDocument/2006/relationships/image" Target="../media/image22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6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192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13" Type="http://schemas.openxmlformats.org/officeDocument/2006/relationships/image" Target="../media/image152.png"/><Relationship Id="rId3" Type="http://schemas.openxmlformats.org/officeDocument/2006/relationships/image" Target="../media/image191.png"/><Relationship Id="rId7" Type="http://schemas.openxmlformats.org/officeDocument/2006/relationships/image" Target="../media/image250.png"/><Relationship Id="rId12" Type="http://schemas.openxmlformats.org/officeDocument/2006/relationships/image" Target="../media/image255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Relationship Id="rId14" Type="http://schemas.openxmlformats.org/officeDocument/2006/relationships/image" Target="../media/image25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53.png"/><Relationship Id="rId4" Type="http://schemas.openxmlformats.org/officeDocument/2006/relationships/image" Target="../media/image25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8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microsoft.com/office/2007/relationships/hdphoto" Target="../media/hdphoto1.wdp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5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9.png"/><Relationship Id="rId7" Type="http://schemas.microsoft.com/office/2007/relationships/hdphoto" Target="../media/hdphoto1.wdp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sv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microsoft.com/office/2007/relationships/hdphoto" Target="../media/hdphoto1.wdp"/><Relationship Id="rId5" Type="http://schemas.openxmlformats.org/officeDocument/2006/relationships/image" Target="../media/image43.png"/><Relationship Id="rId10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microsoft.com/office/2007/relationships/hdphoto" Target="../media/hdphoto1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6.wdp"/><Relationship Id="rId5" Type="http://schemas.openxmlformats.org/officeDocument/2006/relationships/image" Target="../media/image106.png"/><Relationship Id="rId4" Type="http://schemas.openxmlformats.org/officeDocument/2006/relationships/image" Target="../media/image105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jonnyphillips.github.io/Ciencia_de_Dados/Graficos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ric.netlify.app/2017/08/10/most-popular-ggplot2-geoms/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hyperlink" Target="https://www.data-to-viz.com/" TargetMode="External"/><Relationship Id="rId7" Type="http://schemas.openxmlformats.org/officeDocument/2006/relationships/image" Target="../media/image12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s://www.youtube.com/watch?v=gFFj22kjlZk&amp;list=PLfv89tPxlTiVIrwuSBCISiBaGSH1CJR5-&amp;index=1" TargetMode="External"/><Relationship Id="rId5" Type="http://schemas.openxmlformats.org/officeDocument/2006/relationships/image" Target="../media/image125.jpeg"/><Relationship Id="rId10" Type="http://schemas.openxmlformats.org/officeDocument/2006/relationships/image" Target="../media/image129.png"/><Relationship Id="rId4" Type="http://schemas.openxmlformats.org/officeDocument/2006/relationships/image" Target="../media/image124.png"/><Relationship Id="rId9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5.jpe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sv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sv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0.sv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svg"/><Relationship Id="rId4" Type="http://schemas.openxmlformats.org/officeDocument/2006/relationships/image" Target="../media/image138.svg"/><Relationship Id="rId9" Type="http://schemas.openxmlformats.org/officeDocument/2006/relationships/image" Target="../media/image1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1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sv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8.svg"/><Relationship Id="rId11" Type="http://schemas.openxmlformats.org/officeDocument/2006/relationships/image" Target="../media/image173.sv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svg"/><Relationship Id="rId9" Type="http://schemas.openxmlformats.org/officeDocument/2006/relationships/image" Target="../media/image1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4" Type="http://schemas.openxmlformats.org/officeDocument/2006/relationships/hyperlink" Target="https://vas3k.com/blog/machine_learning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8" name="Imagem 17" descr="Uma imagem contendo estacionamento, muito, geladeira, muitos&#10;&#10;Descrição gerada automaticamente">
            <a:extLst>
              <a:ext uri="{FF2B5EF4-FFF2-40B4-BE49-F238E27FC236}">
                <a16:creationId xmlns:a16="http://schemas.microsoft.com/office/drawing/2014/main" id="{54D29642-C761-2122-8B37-1544C9C2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49" y="2046602"/>
            <a:ext cx="2372056" cy="2400635"/>
          </a:xfrm>
          <a:prstGeom prst="rect">
            <a:avLst/>
          </a:prstGeom>
        </p:spPr>
      </p:pic>
      <p:pic>
        <p:nvPicPr>
          <p:cNvPr id="20" name="Imagem 19" descr="Forma&#10;&#10;Descrição gerada automaticamente">
            <a:extLst>
              <a:ext uri="{FF2B5EF4-FFF2-40B4-BE49-F238E27FC236}">
                <a16:creationId xmlns:a16="http://schemas.microsoft.com/office/drawing/2014/main" id="{31D8C66B-EA19-6E61-89D1-85DEAD96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288" y="3224355"/>
            <a:ext cx="19050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879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D63EA4-1D29-B12C-FB64-4AE382C4332A}"/>
              </a:ext>
            </a:extLst>
          </p:cNvPr>
          <p:cNvSpPr txBox="1"/>
          <p:nvPr/>
        </p:nvSpPr>
        <p:spPr>
          <a:xfrm>
            <a:off x="3049524" y="3128918"/>
            <a:ext cx="60990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100" dirty="0">
                <a:effectLst/>
                <a:latin typeface="Calibri" panose="020F0502020204030204" pitchFamily="34" charset="0"/>
              </a:rPr>
              <a:t>“John Chambers: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understand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computations</a:t>
            </a:r>
            <a:r>
              <a:rPr lang="pt-BR" sz="1100" dirty="0">
                <a:effectLst/>
                <a:latin typeface="Calibri" panose="020F0502020204030204" pitchFamily="34" charset="0"/>
              </a:rPr>
              <a:t> in R,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two</a:t>
            </a:r>
            <a:r>
              <a:rPr lang="pt-BR" sz="1100" dirty="0">
                <a:effectLst/>
                <a:latin typeface="Calibri" panose="020F0502020204030204" pitchFamily="34" charset="0"/>
              </a:rPr>
              <a:t> slogans are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helpful</a:t>
            </a:r>
            <a:r>
              <a:rPr lang="pt-BR" sz="1100" dirty="0">
                <a:effectLst/>
                <a:latin typeface="Calibri" panose="020F0502020204030204" pitchFamily="34" charset="0"/>
              </a:rPr>
              <a:t>: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100" dirty="0" err="1">
                <a:effectLst/>
                <a:latin typeface="Calibri" panose="020F0502020204030204" pitchFamily="34" charset="0"/>
              </a:rPr>
              <a:t>Everything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that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exists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an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object</a:t>
            </a:r>
            <a:r>
              <a:rPr lang="pt-BR" sz="1100" dirty="0">
                <a:effectLst/>
                <a:latin typeface="Calibri" panose="020F0502020204030204" pitchFamily="34" charset="0"/>
              </a:rPr>
              <a:t>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100" dirty="0" err="1">
                <a:effectLst/>
                <a:latin typeface="Calibri" panose="020F0502020204030204" pitchFamily="34" charset="0"/>
              </a:rPr>
              <a:t>Everything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that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happens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pt-BR" sz="1100" dirty="0">
                <a:effectLst/>
                <a:latin typeface="Calibri" panose="020F0502020204030204" pitchFamily="34" charset="0"/>
              </a:rPr>
              <a:t> a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function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call</a:t>
            </a:r>
            <a:r>
              <a:rPr lang="pt-BR" sz="1100" dirty="0">
                <a:effectLst/>
                <a:latin typeface="Calibri" panose="020F0502020204030204" pitchFamily="34" charset="0"/>
              </a:rPr>
              <a:t>."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3ADB02-68C1-0FB0-EFBF-37BA528A09A2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/>
              <a:t>atualizar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2869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endParaRPr lang="en-US" dirty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6987540" y="2086233"/>
            <a:ext cx="3701404" cy="3465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35" y="1917159"/>
            <a:ext cx="5576411" cy="38036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D7F7B481-2856-407E-8EC2-E829AC56F9E8}"/>
              </a:ext>
            </a:extLst>
          </p:cNvPr>
          <p:cNvGraphicFramePr>
            <a:graphicFrameLocks noGrp="1"/>
          </p:cNvGraphicFramePr>
          <p:nvPr/>
        </p:nvGraphicFramePr>
        <p:xfrm>
          <a:off x="2468698" y="401854"/>
          <a:ext cx="7940203" cy="6054291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575511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8789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6068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478513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3" name="Gráfico 2" descr="Desbloquear com preenchimento sólido">
            <a:extLst>
              <a:ext uri="{FF2B5EF4-FFF2-40B4-BE49-F238E27FC236}">
                <a16:creationId xmlns:a16="http://schemas.microsoft.com/office/drawing/2014/main" id="{8B14B640-08C8-4023-9F89-72B74AD1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708" y="1864410"/>
            <a:ext cx="720000" cy="720000"/>
          </a:xfrm>
          <a:prstGeom prst="rect">
            <a:avLst/>
          </a:prstGeom>
        </p:spPr>
      </p:pic>
      <p:pic>
        <p:nvPicPr>
          <p:cNvPr id="17" name="Gráfico 16" descr="Banco de dados com preenchimento sólido">
            <a:extLst>
              <a:ext uri="{FF2B5EF4-FFF2-40B4-BE49-F238E27FC236}">
                <a16:creationId xmlns:a16="http://schemas.microsoft.com/office/drawing/2014/main" id="{07812C82-1DB5-42A0-ACF6-BEEDA81D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8" y="3919014"/>
            <a:ext cx="720000" cy="720000"/>
          </a:xfrm>
          <a:prstGeom prst="rect">
            <a:avLst/>
          </a:prstGeom>
        </p:spPr>
      </p:pic>
      <p:pic>
        <p:nvPicPr>
          <p:cNvPr id="24" name="Gráfico 23" descr="Pesquisa com preenchimento sólido">
            <a:extLst>
              <a:ext uri="{FF2B5EF4-FFF2-40B4-BE49-F238E27FC236}">
                <a16:creationId xmlns:a16="http://schemas.microsoft.com/office/drawing/2014/main" id="{A5A2D5E8-25DA-48B4-8F86-2A7BE937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9775" y="54769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, absoluta) e correlação (r ou </a:t>
            </a:r>
            <a:r>
              <a:rPr lang="el-GR" dirty="0"/>
              <a:t>ρ</a:t>
            </a:r>
            <a:r>
              <a:rPr lang="pt-BR" dirty="0"/>
              <a:t>,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68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95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345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6" y="1694719"/>
            <a:ext cx="3347824" cy="25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07" y="4431015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r="4159" b="12783"/>
          <a:stretch/>
        </p:blipFill>
        <p:spPr>
          <a:xfrm flipH="1" flipV="1">
            <a:off x="6458595" y="2052572"/>
            <a:ext cx="5360083" cy="3658331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246" y="5404717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BB1D10EC-700B-A678-6DAF-F42F695F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351" y="1977202"/>
            <a:ext cx="5858179" cy="42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662859" y="1600385"/>
            <a:ext cx="7562526" cy="448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Pacote para visualizar dados, criado por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Hadley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Wickham, como uma implementação dos conceitos do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Grammas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Graphics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(daí 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gg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do nome do ggplot2), permitindo uma analogia à gramática de uma língua.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Mantido pela R-Studio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Mais lógica e menos memorização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Linguagem de programação cientifica 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Curva de aprendizado inicialmente íngreme</a:t>
            </a:r>
            <a:endParaRPr lang="en-US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946855-FBEC-7B45-DF30-66780F259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0" t="58209" r="33691"/>
          <a:stretch/>
        </p:blipFill>
        <p:spPr>
          <a:xfrm>
            <a:off x="7129398" y="2868798"/>
            <a:ext cx="3364068" cy="2829278"/>
          </a:xfrm>
          <a:prstGeom prst="rect">
            <a:avLst/>
          </a:prstGeom>
        </p:spPr>
      </p:pic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442" y="160038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556A45-48A8-C091-6441-93A896E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734481"/>
            <a:ext cx="9144000" cy="2034404"/>
          </a:xfrm>
          <a:prstGeom prst="rect">
            <a:avLst/>
          </a:prstGeom>
        </p:spPr>
      </p:pic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779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24DFD008-0B8B-AB27-9B8E-4CDC769C47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639433" y="1920741"/>
            <a:ext cx="4566295" cy="1756267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16A7F7A2-AC0A-83C9-763E-629D65D345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/>
          <a:stretch/>
        </p:blipFill>
        <p:spPr>
          <a:xfrm>
            <a:off x="1243226" y="4444316"/>
            <a:ext cx="4006357" cy="18565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1F9B5A0-6D49-72BF-29A5-B39BC799D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03" r="22346" b="65307"/>
          <a:stretch/>
        </p:blipFill>
        <p:spPr>
          <a:xfrm>
            <a:off x="5761223" y="4930454"/>
            <a:ext cx="4906777" cy="8842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BFBAB6-6C36-EE9A-E0D3-FE45FFE1E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895" r="30827" b="27516"/>
          <a:stretch/>
        </p:blipFill>
        <p:spPr>
          <a:xfrm>
            <a:off x="6297168" y="2384492"/>
            <a:ext cx="4370832" cy="8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771115-F745-80C7-078E-E0D7D66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488413"/>
            <a:ext cx="7635240" cy="28392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439428" y="6401426"/>
            <a:ext cx="506168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 </a:t>
            </a:r>
            <a:r>
              <a:rPr lang="en-US" dirty="0" err="1"/>
              <a:t>gráfico</a:t>
            </a:r>
            <a:r>
              <a:rPr lang="en-US" dirty="0"/>
              <a:t> usar?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26" y="1627310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489" y="5197667"/>
            <a:ext cx="2585549" cy="157121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DACDFBD-01D2-BAF0-1E38-D4B64D58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" b="2371"/>
          <a:stretch/>
        </p:blipFill>
        <p:spPr bwMode="auto">
          <a:xfrm>
            <a:off x="8217213" y="1520994"/>
            <a:ext cx="3406139" cy="48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08B81CD-1919-9366-465D-FE668E0933DD}"/>
              </a:ext>
            </a:extLst>
          </p:cNvPr>
          <p:cNvSpPr txBox="1"/>
          <p:nvPr/>
        </p:nvSpPr>
        <p:spPr>
          <a:xfrm>
            <a:off x="7284620" y="6510206"/>
            <a:ext cx="611733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260" dirty="0" err="1">
                <a:solidFill>
                  <a:prstClr val="black"/>
                </a:solidFill>
                <a:latin typeface="Calibri" panose="020F0502020204030204"/>
              </a:rPr>
              <a:t>Ref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https://eric.netlify.app/2017/08/10/most-popular-ggplot2-geoms/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2529482" y="1582602"/>
            <a:ext cx="6060433" cy="49148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D935D7-F1DC-CDA5-BF36-9C3A14FFD0B9}"/>
              </a:ext>
            </a:extLst>
          </p:cNvPr>
          <p:cNvSpPr/>
          <p:nvPr/>
        </p:nvSpPr>
        <p:spPr>
          <a:xfrm>
            <a:off x="2341515" y="5448692"/>
            <a:ext cx="180445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74C4B4-9E22-0D42-DEB4-A6E5C20C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13" y="3985969"/>
            <a:ext cx="2398746" cy="1325563"/>
          </a:xfrm>
          <a:prstGeom prst="rect">
            <a:avLst/>
          </a:prstGeom>
        </p:spPr>
      </p:pic>
      <p:pic>
        <p:nvPicPr>
          <p:cNvPr id="8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74E7B5C9-EC15-D614-AA9D-9DE9C078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75" y="2053897"/>
            <a:ext cx="1655304" cy="21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49111C-723D-592F-7B75-5306137A8361}"/>
              </a:ext>
            </a:extLst>
          </p:cNvPr>
          <p:cNvSpPr txBox="1"/>
          <p:nvPr/>
        </p:nvSpPr>
        <p:spPr>
          <a:xfrm>
            <a:off x="5145726" y="5448692"/>
            <a:ext cx="1900549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10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428EDA7F-B817-0698-6529-AC01A02E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81" y="1840647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xt — geom_label • ggplot2">
            <a:extLst>
              <a:ext uri="{FF2B5EF4-FFF2-40B4-BE49-F238E27FC236}">
                <a16:creationId xmlns:a16="http://schemas.microsoft.com/office/drawing/2014/main" id="{3E2F949B-5473-36E2-686E-16613462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28" y="3871048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ACA96C-408D-8ACD-F095-B9F298205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4911" y="2062226"/>
            <a:ext cx="1957661" cy="22050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87B72EB-30C2-A4DC-F195-E6A9DD132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732" y="4229248"/>
            <a:ext cx="2152865" cy="9828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37E273-258B-FFE9-3D0F-F48A4188DB64}"/>
              </a:ext>
            </a:extLst>
          </p:cNvPr>
          <p:cNvSpPr txBox="1"/>
          <p:nvPr/>
        </p:nvSpPr>
        <p:spPr>
          <a:xfrm>
            <a:off x="7695676" y="5356332"/>
            <a:ext cx="2646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7854">
              <a:defRPr/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https://www.youtube.com/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watch?v=gFFj22kjlZk&amp;list=PLfv89tPxlTiVIrwuSBCISiBaGSH1CJR5-&amp;index=1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pt-BR" sz="84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52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Extra: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5" y="1414678"/>
            <a:ext cx="7385873" cy="34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56" y="3179206"/>
            <a:ext cx="7385873" cy="26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96" y="3840835"/>
            <a:ext cx="5635191" cy="29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CE09F2-0CB8-238C-4A17-4E3382CE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2" y="1867256"/>
            <a:ext cx="8158228" cy="31234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07C6AF-6755-7E08-B23D-6C52526A6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291" y="2557342"/>
            <a:ext cx="6923483" cy="3976277"/>
          </a:xfrm>
          <a:prstGeom prst="rect">
            <a:avLst/>
          </a:prstGeom>
        </p:spPr>
      </p:pic>
      <p:pic>
        <p:nvPicPr>
          <p:cNvPr id="5" name="Picture 4" descr="An RStudio Table Contest for 2021 - RStudio">
            <a:extLst>
              <a:ext uri="{FF2B5EF4-FFF2-40B4-BE49-F238E27FC236}">
                <a16:creationId xmlns:a16="http://schemas.microsoft.com/office/drawing/2014/main" id="{876715F6-8B0A-956E-C5A7-EEA93136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7358"/>
            <a:ext cx="5748528" cy="27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6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803910" y="1773936"/>
            <a:ext cx="2349538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30817</TotalTime>
  <Words>6241</Words>
  <Application>Microsoft Office PowerPoint</Application>
  <PresentationFormat>Widescreen</PresentationFormat>
  <Paragraphs>1082</Paragraphs>
  <Slides>129</Slides>
  <Notes>116</Notes>
  <HiddenSlides>14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129</vt:i4>
      </vt:variant>
    </vt:vector>
  </HeadingPairs>
  <TitlesOfParts>
    <vt:vector size="166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Verdana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…</vt:lpstr>
      <vt:lpstr>Bibliotecas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Apresentação do PowerPoint</vt:lpstr>
      <vt:lpstr> </vt:lpstr>
      <vt:lpstr>Importando Dados para o R</vt:lpstr>
      <vt:lpstr>Folha de Dicas (Cheatsheet)</vt:lpstr>
      <vt:lpstr>Apresentação do PowerPoint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Folha de Dicas (Cheatsheet)</vt:lpstr>
      <vt:lpstr> </vt:lpstr>
      <vt:lpstr>Tidying Data (arrumando os dados)</vt:lpstr>
      <vt:lpstr>Folha de Dicas (Cheatsheet)</vt:lpstr>
      <vt:lpstr>Dataviz</vt:lpstr>
      <vt:lpstr> </vt:lpstr>
      <vt:lpstr>Visualizações importam! </vt:lpstr>
      <vt:lpstr>Muitas coisas para nos preocuparmos</vt:lpstr>
      <vt:lpstr>Muitas coisas para nos preocuparmos</vt:lpstr>
      <vt:lpstr>Muitas coisas para nos preocuparmos</vt:lpstr>
      <vt:lpstr>Muitas coisas para nos preocuparmos</vt:lpstr>
      <vt:lpstr>Muitas coisas para nos preocuparmos</vt:lpstr>
      <vt:lpstr>Qual gráfico usar?</vt:lpstr>
      <vt:lpstr>Objetivos de análise vs. opções gráficas</vt:lpstr>
      <vt:lpstr>Folha de Dicas (Cheatsheet)</vt:lpstr>
      <vt:lpstr>Referências</vt:lpstr>
      <vt:lpstr>Extra: Tabelas</vt:lpstr>
      <vt:lpstr>Referências</vt:lpstr>
      <vt:lpstr> </vt:lpstr>
      <vt:lpstr>Algumas Ações que envolvem o Dataprep</vt:lpstr>
      <vt:lpstr>Dataprep – Desafios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 </vt:lpstr>
      <vt:lpstr> 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A Ciência de Dados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86</cp:revision>
  <dcterms:modified xsi:type="dcterms:W3CDTF">2022-10-14T12:38:31Z</dcterms:modified>
</cp:coreProperties>
</file>